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8" r:id="rId4"/>
    <p:sldMasterId id="2147483754" r:id="rId5"/>
    <p:sldMasterId id="2147483766" r:id="rId6"/>
    <p:sldMasterId id="2147483772" r:id="rId7"/>
  </p:sldMasterIdLst>
  <p:notesMasterIdLst>
    <p:notesMasterId r:id="rId9"/>
  </p:notesMasterIdLst>
  <p:sldIdLst>
    <p:sldId id="338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Nordique Pro Semibold" panose="00000700000000000000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591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bano Soomro" initials="SS" lastIdx="10" clrIdx="0">
    <p:extLst>
      <p:ext uri="{19B8F6BF-5375-455C-9EA6-DF929625EA0E}">
        <p15:presenceInfo xmlns:p15="http://schemas.microsoft.com/office/powerpoint/2012/main" userId="Shahbano Soomro" providerId="None"/>
      </p:ext>
    </p:extLst>
  </p:cmAuthor>
  <p:cmAuthor id="2" name="Therese Karger-Lerchl" initials="TK" lastIdx="1" clrIdx="1">
    <p:extLst>
      <p:ext uri="{19B8F6BF-5375-455C-9EA6-DF929625EA0E}">
        <p15:presenceInfo xmlns:p15="http://schemas.microsoft.com/office/powerpoint/2012/main" userId="S::therese.karger-lerchl@vivideconomics.com::4b3bcddb-d3fa-4992-bd52-b9ff15299b2f" providerId="AD"/>
      </p:ext>
    </p:extLst>
  </p:cmAuthor>
  <p:cmAuthor id="3" name="Lizzy Coad" initials="LC" lastIdx="4" clrIdx="2">
    <p:extLst>
      <p:ext uri="{19B8F6BF-5375-455C-9EA6-DF929625EA0E}">
        <p15:presenceInfo xmlns:p15="http://schemas.microsoft.com/office/powerpoint/2012/main" userId="S::lizzy.coad@vivideconomics.com::ccca87ca-3c76-4cff-bfb9-2da34fe216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7EA5"/>
    <a:srgbClr val="4867A4"/>
    <a:srgbClr val="2E5599"/>
    <a:srgbClr val="184587"/>
    <a:srgbClr val="103E7C"/>
    <a:srgbClr val="9599A5"/>
    <a:srgbClr val="093770"/>
    <a:srgbClr val="5871A7"/>
    <a:srgbClr val="002853"/>
    <a:srgbClr val="E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1019A-A76C-49AC-BBDF-E8DD2039631A}" v="8" dt="2023-03-14T09:06:08.4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54" autoAdjust="0"/>
    <p:restoredTop sz="94856"/>
  </p:normalViewPr>
  <p:slideViewPr>
    <p:cSldViewPr snapToGrid="0">
      <p:cViewPr varScale="1">
        <p:scale>
          <a:sx n="104" d="100"/>
          <a:sy n="104" d="100"/>
        </p:scale>
        <p:origin x="1434" y="114"/>
      </p:cViewPr>
      <p:guideLst>
        <p:guide pos="359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4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21:26:13.00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3088 334,'0'2,"-2"2,-4-1,-6 0,-3-2,-2-2,-1-2,-2-2,2-4,2 1,4 0</inkml:trace>
  <inkml:trace contextRef="#ctx0" brushRef="#br0" timeOffset="4201.34">3754 213,'-178'-2,"-220"7,167 7,877-2,-343 9,31 18,-262-26,-71-11,1 0,-1 0,1 0,-1 0,1 1,-1-1,0 0,1 1,-1-1,0 1,1-1,-1 1,0 0,0 0,1 0,0 0,-31 3,-69-9,0-3,-3-6,-41-4,-132-14,-99-15,-847-72,-122 50,1173 64,-6 8,145 1,30-4,0 0,1 0,-1 0,0 0,0 0,0 0,0 0,0 0,0 0,1 0,-1 0,0 0,0 0,0 0,0 0,0 0,0 0,0 1,1-1,-1 0,0 0,0 0,0 0,0 0,0 0,0 0,0 0,0 0,0 0,1 1,-1-1,0 0,0 0,0 0,0 0,0 0,0 0,0 0,0 1,0-1,0 0,0 0,0 0,0 0,0 0,0 0,0 1,0-1,0 0,0 0,0 0,0 0,0 0,0 0,0 0,0 1,0-1,-1 0,1 0,0 0,0 0,0 0,0 0,49 10,-45-9,595 81,422-2,902-65,-1899-16,-21 0,-5 0,-31-3,22 3,-845-61,-26 38,832 23,-59 0,-7 5,106-3,0 0,-1 0,1 1,0 0,-4 2,13-3,1-1,0 0,-1 0,1 0,-1 0,1 0,0 1,-1-1,1 0,0 0,-1 1,1-1,0 0,-1 0,1 1,0-1,-1 0,1 1,0-1,0 1,0-1,-1 0,1 1,0-1,0 1,0-1,0 0,0 1,0 0,0 0,1-1,-1 1,1 0,-1-1,1 1,-1-1,1 1,0 0,-1-1,1 1,0-1,-1 0,1 1,0-1,0 1,-1-1,2 0,16 7,0-2,0 0,1-1,3 0,177 22,111 0,97-3,2067 17,-2409-41,16 1,25 4,-86 0,-26 0,-40 2,-300 13,-17-16,188-2,-82 0,-669 14,551 5,-168 39,437-41,66-7,40-11,0-1,0 1,0 0,-1 1,1-1,0 0,0 0,0 0,0 0,-1 0,1 0,0 0,0 0,0 0,0 0,0 0,-1 0,1 0,0 0,0 1,0-1,0 0,0 0,0 0,0 0,-1 0,1 1,0-1,0 0,0 0,0 0,0 0,0 1,0-1,0 0,0 0,0 0,0 0,0 1,0-1,0 0,0 0,0 0,0 0,0 1,0-1,0 0,0 0,0 0,20 5,62 2,1-4,30-5,-6 1,36 0,995 23,-381 35,-728-53,-24-2,-6-1,-47 2,-792-1,457-4,-170 2,-49-2,-1037 6,1268 7,114 4,216-12,0 2,-2 2,34-3,10-1,28 3,149 4,157-4,144-3,116-1,3251-5,-4007 3,-130 0,-136 0,-117 0,-90 0,-284-2,-1452 10,2262-6,101 0,23-1,189 1,198 0,163-2,126 0,578 2,1531-4,-3096 2,-51 0,-95 0,-362-1,-874 2,1628-1,-10 0,1 3,-9 3,58-3,21 1,40 1,310 2,-310-6,313 1,86-1,2730-2,-3382 1,-77 0,-98 0,-2500 0,3039 0,543 1,962-6,-1304-7,-328 8,-33 3,-8-1,-59-1,-104 0,-101 1,-87 1,-685 2,-563-2,1544 2,38 0,1-1,0 0,-1-2,1 0,-12-4,33 6,0 0,0 0,0 0,0 0,0-1,1 1,-1 0,0 0,0 0,0 0,0 0,0 0,0 0,0 0,0 0,0-1,0 1,0 0,0 0,0 0,0 0,0 0,0 0,0 0,0-1,0 1,0 0,0 0,0 0,0 0,0 0,0 0,0 0,0 0,0-1,0 1,0 0,-1 0,1 0,0 0,0 0,0 0,0 0,0 0,0 0,0 0,0 0,0 0,0 0,-1 0,1 0,0-1,0 1,0 0,0 0,0 0,0 0,0 0,-1 0,1 0,0 0,0 0,0 0,0 1,0-1,0 0,0 0,0 0,-1 0,19-5,50-3,0 3,19 3,-24 1,203-5,70 2,-73 3,1141-36,-1041 9,-71 0,-216 20,6 0,0-3,-1-4,-63 8,-19 7,1-1,0 1,0 0,0 0,0-1,0 1,-1 0,1 0,0-1,0 1,0 0,-1 0,1-1,0 1,0 0,-1 0,1 0,0-1,-1 1,1 0,0 0,-1 0,1 0,0 0,0 0,-1 0,1 0,0 0,-1 0,1 0,0 0,-1 0,1 0,0 0,-1 0,-45-6,-1 3,1 1,-23 3,-16-1,-205 0,-2742 6,3277-6,24 0,89-1,2843 1,-3444 0,-25 0,-88 0,-2351 0,2842 0,74 0,88 0,1994 0,-2579 0,1 0,-2122 0,2553-8,75-12,1804-247,-1919 250,-77 11,-27 6,0 0,0 0,0 0,0 0,0 0,0 0,0 0,0 0,0-1,0 1,0 0,0 0,0 0,0 0,0 0,0 0,0 0,0 0,0 0,0-1,0 1,0 0,0 0,0 0,0 0,0 0,0 0,0 0,0 0,0 0,0-1,0 1,0 0,0 0,0 0,0 0,0 0,0 0,1 0,-1 0,0 0,0 0,0 0,0 0,0 0,0 0,0 0,0 0,0-1,0 1,1 0,-1 0,0 0,0 0,0 0,0 0,0 0,0 1,-42-5,-609 7,299 2,271-5</inkml:trace>
  <inkml:trace contextRef="#ctx0" brushRef="#br0" timeOffset="5116.84">3860 122,'8'108,"-5"-83,0 1,-2 0,0 0,-2-1,-2 9,3-33,0-1,0 1,0 0,0-1,0 1,0 0,0-1,0 1,0 0,-1-1,1 1,0 0,0-1,-1 1,1-1,0 1,-1 0,1-1,0 1,-1-1,1 1,-1-1,1 1,-1-1,1 0,-1 1,1-1,-1 0,1 1,-1-1,0 0,0 0,0-1,0 1,0-1,0 1,0-1,0 0,0 0,0 1,0-1,0 0,1 0,-1 0,0 0,1 0,-1 0,1 0,-23-47,6-1,-9-46,25 90,2 6,5 14,9 25,0 12,98 299,-91-302,-11-37,-4-15,1-25,7-81,-2-48,1-17,-10 137,1-9,2 1,8-28,-15 72,0-1,1 0,-1 0,1 1,-1-1,1 1,0-1,0 0,0 1,0-1,0 1,0 0,0-1,0 1,2-1,-3 2,1-1,-1 1,1 0,-1 0,1 0,0 0,-1 0,1 0,-1 0,1 0,0 0,-1 0,1 0,-1 0,1 0,-1 0,1 1,-1-1,1 0,0 0,-1 1,1-1,-1 0,0 1,1-1,-1 1,1-1,-1 0,1 1,2 3,1 1,-1 0,0 0,0 0,0 0,-1 0,0 1,1 1,7 27,-1 1,-1-1,-3 1,1 13,-3-16</inkml:trace>
  <inkml:trace contextRef="#ctx0" brushRef="#br0" timeOffset="7331.99">4147 334,'0'-252,"4"219,1 24,1 20,9 62,-3 1,0 34,5 33,-14-122,0 3,1 0,1 1,2 3,-4-23,-2-9,1-14,-3-49,-3 0,-4 1,-7-29,6 62,9 34,0 1,0 0,0-1,0 1,0-1,0 1,0 0,-1-1,1 1,0-1,0 1,0 0,0-1,-1 1,1 0,0-1,0 1,-1 0,1-1,0 1,-1 0,1 0,0-1,-1 1,1 0,0 0,-1 0,1 0,-1-1,1 1,0 0,-1 0,-4 11,-1 25,6-34,0 2,0-1,-1 1,1-1,-1 1,0-1,0 0,0 1,-1-1,1 0,-1 0,1 0,-1 0,0 0,0 0,-1 0,1-1,-1 1,-1 0,2-1,-1-1,0 1,0-1,0 0,1 0,-1 0,0-1,0 1,0-1,0 0,-1 1,1-1,0-1,0 1,0 0,0-1,0 1,0-1,0 0,1 0,-4-1,-25-19,28 19,1-1,0 1,0 0,-1 1,1-1,-1 0,0 1,0-1,1 1,-1 0,0 0,0 0,0 0,0 1,0-1,0 1,0-1,-3 1,5 0,0 0,0 0,0 0,0 0,0 0,0 0,0 0,1-1,-1 1,0 0,0-1,0 1,0-1,0 1,0-1,1 0,-1 1,0-1,0 0,1 1,-1-1,0 0,1 0,-1 1,1-1,-1 0,1 0,0 0,-1 0,1 0,0 0,-1 0,1 0,0 0,0 0,0 0,-4-43,3 37,1-7,-1 7,0-1,1 1,0-1,1 1,0-1,0 1,1-3,-1 8,-1 0,1 0,0 0,0 0,0 0,1 0,-1 1,0-1,1 0,-1 1,1-1,0 1,-1 0,1-1,0 1,0 0,0 0,0 0,0 0,0 0,0 1,0-1,0 0,0 1,0 0,0 0,0-1,1 1,25 0,0 0,0 2,24 4,-16-2,1145 82,-1154-85,-53-1,7 0,-193-2,-945 8,686 14,-211 47,671-66,-90 12,1 4,-56 20,150-36,0 1,-1 0,1 0,0 1,0 0,1 0,-1 0,1 1,-5 2,10-5,0-1,-1 0,1 1,0-1,0 0,-1 1,1-1,0 1,0-1,0 0,0 1,-1-1,1 1,0-1,0 0,0 1,0-1,0 1,0-1,0 1,0-1,0 0,0 1,0-1,1 1,-1-1,0 0,0 1,0-1,0 1,1-1,15 11,11-4,1-1,-1-1,1-2,0 0,20-2,-24 0,814 3,-129-5,-617 6,-77-2,-62 0,-851 0,465-5,644 2,2002 0,-4476 0,2643 2,905-22,-1248 19,-25 1,0-1,0 0,0 0,10-4,-32 2,-163-15,-88 6,211 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21:26:25.13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7-22T21:26:30.26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17704 1449,'-1031'11,"946"-10,33-2,1 2,-1 2,1 3,-25 6,72-9,10 0,21-1,114-8,111-20,-112 10,347-23,260 20,-702 18,-451-21,-76 18,297 4,-1151 1,3607-1,-2520-12,43 0,-1475 2,1083 13,505-2,-4 0,-16-5,97 2,14-1,29-1,75-4,1 5,-79 3,206-4,84 1,90 2,2874 1,-5510 0,2185-1,33 0,1 0,-1 1,0 1,0 0,1 1,-3 1,12 2,15 2,22 5,0-1,2-2,-1-2,12 1,-24-4,440 68,409 9,465-51,-1207-32,-83-1,-49 0,-23 0,-603-12,217 11,-445-19,824 22,12 1,-1-1,2-1,-8-1,80-3,692 3,-197 3,-521 0,52-4,-72 3,1 0,-1 0,0-1,1 0,-1-1,0 1,0-1,-1-1,1 1,2-3,8-5,1 1,15-7,-17 10,-1-2,1 0,9-8,-21 14,-1 0,1 0,-1 0,0 0,0 0,0-1,0 1,-1-1,1 1,-1-1,0 0,0 0,-1 1,1-1,-1 0,1 0,-1 0,-1 0,1 0,0 0,-1 1,0-1,0-2,0 3,1 0,-1 1,0-1,0 0,0 0,0 0,0 1,-1-1,1 1,-1-1,0 1,1-1,-1 1,0 0,-1 0,1 0,0 0,-1 0,1 1,-1-1,1 1,-1-1,0 1,1 0,-1 0,0 0,0 0,0 1,0-1,0 1,2 0,-1 0,1 0,0 1,-1-1,1 0,0 1,0-1,-1 1,1 0,0-1,0 1,0 0,0-1,0 1,0 0,0 0,0 0,0 0,0 0,0 0,0 0,1 0,-1 1,0 0,-13 36,4-9,5-20,-1-1,0 0,0-1,-1 1,0-1,0-1,-1 1,1-1,-2-1,1 1,0-1,-1-1,0 0,0 0,-7 2,-24 6,0-1,-1-2,-7-1,17-2,-434 59,246-37,-103 0,298-25,0 1,0 1,0 0,1 2,-3 2,-2 1,0-2,0-1,-12 0,-58 2,-1-5,1-4,-4-5,71 1,0 0,0-3,1 0,-9-5,-41-9,-58-6,-1 5,-64 2,-285 5,296 8,-90-17,-192-41,205 26,-1760-203,1614 196,-1806-183,1078 155,-362 53,-2503 32,2547-13,1449 2,0 1,-1 1,1 0,0 0,0 1,1 1,-9 3,-11 7,1 0,-2 5,8-6,0 0,-1-1,-24 7,31-14,5-2,-1 1,1 1,0 0,1 1,-9 5,18-10,1 0,0 1,0-1,0 1,0-1,0 1,1 0,-1 0,0 0,1 0,-1 0,1 0,0 0,0 0,0 0,0 1,0-1,0 1,1-1,-1 0,1 1,-1-1,1 1,0-1,0 1,0-1,0 1,1-1,-1 1,1-1,-1 1,1-1,1 2,0 1,1-1,-1 0,1 0,0 0,0 0,1-1,-1 1,1-1,0 0,0 0,0 0,0-1,0 1,1-1,-1 0,3 1,6 2,-1-1,1 0,0 0,0-1,7 0,-13-2,0 0,0-1,0 0,0 0,0-1,0 1,0-1,0-1,0 0,5-1,-8 1,0 0,0-1,0 1,-1-1,1 1,-1-1,0 0,1 0,-2-1,1 1,0-1,-1 1,1-1,-1 0,0 0,0 0,1-3,2-8,0 0,0 0,-2 0,0-1,0 0,-2 1,0-1,0 0,-2 0,0 0,-2-8,-2 1,0 0,-2 1,0-1,-2 1,0 1,-1 0,-6-7,-21-29,-4 1,-1 2,-3 2,-41-36,15 17,3 4,-40-53,105 117,-1-1,1 0,1 0,-1 0,0-1,1 1,0-1,0 1,0-1,1 0,-1 0,1 0,0 1,1-4,2 2,4 13,7 14,0 8,-1 1,-2 0,0 0,-2 1,3 30,3 47,-4 7,-9-111,-1-2,3 35,-2 0,-1 0,-1 1,-1-25,0 0,0-1,-1 1,-1-1,0 0,0 0,-1 0,-1-1,0 0,-5 8,-19 20,-2-1,-1-2,-16 12,1 1,-14 19,19-10,2 1,2 4,0 1,-39 45,73-103,-1 0,0 0,-1-1,1 1,-1-1,0-1,0 0,-1 0,1 0,-1-1,0 0,-3 1,-18 4,-1-2,-24 3,6-1,10 2,0 2,1 2,1 1,1 1,-31 20,-17 7,-306 130,277-134,65-24,-38 17,65-22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069C9-5AAF-4E32-BE5A-1914B160FF35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D5BE3-4322-4C4E-A28D-BC357B4E96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worksgrowth.org/insights/introducing-our-new-logic-model-guide-and-checklist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Home tab in </a:t>
            </a:r>
            <a:r>
              <a:rPr lang="en-US" dirty="0" err="1"/>
              <a:t>Powerpoint</a:t>
            </a:r>
            <a:r>
              <a:rPr lang="en-US" dirty="0"/>
              <a:t> ribbon, use Drawing options to add boxes and arrows</a:t>
            </a:r>
          </a:p>
          <a:p>
            <a:r>
              <a:rPr lang="en-US" dirty="0"/>
              <a:t>When complete, copy and paste as a picture into a tab of the evidence pack</a:t>
            </a:r>
          </a:p>
          <a:p>
            <a:r>
              <a:rPr lang="en-US" dirty="0"/>
              <a:t>For further guidance see What Works Centre </a:t>
            </a:r>
            <a:r>
              <a:rPr lang="en-GB" dirty="0">
                <a:hlinkClick r:id="rId3"/>
              </a:rPr>
              <a:t>Introducing our new logic model guide and checklist - What Works Growth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D5BE3-4322-4C4E-A28D-BC357B4E96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356" y="3894467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or statement”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326B-7867-4B11-8BE3-9A6C522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542559"/>
          </a:xfrm>
          <a:prstGeom prst="rect">
            <a:avLst/>
          </a:prstGeom>
        </p:spPr>
        <p:txBody>
          <a:bodyPr lIns="0" tIns="46800" rIns="0" anchor="t" anchorCtr="0">
            <a:normAutofit/>
          </a:bodyPr>
          <a:lstStyle>
            <a:lvl1pPr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71EAF41B-F551-403F-BFDC-C4EB6E58947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1D9B9-2AD0-45F7-B247-2A86B9152F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370786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phic 14">
            <a:extLst>
              <a:ext uri="{FF2B5EF4-FFF2-40B4-BE49-F238E27FC236}">
                <a16:creationId xmlns:a16="http://schemas.microsoft.com/office/drawing/2014/main" id="{A706A328-3F57-4308-951E-3A70C59356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9692" y="5875591"/>
            <a:ext cx="4168800" cy="6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6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5EBA869-04D5-8444-918F-6692F3C333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4354305-F677-3142-9397-BA10D158D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14">
            <a:extLst>
              <a:ext uri="{FF2B5EF4-FFF2-40B4-BE49-F238E27FC236}">
                <a16:creationId xmlns:a16="http://schemas.microsoft.com/office/drawing/2014/main" id="{5221B21F-D6E1-4EA0-A901-36AAE25BD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99692" y="5875591"/>
            <a:ext cx="4168800" cy="643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25FA84-FD73-45F8-9466-B50D96327075}"/>
              </a:ext>
            </a:extLst>
          </p:cNvPr>
          <p:cNvSpPr txBox="1"/>
          <p:nvPr userDrawn="1"/>
        </p:nvSpPr>
        <p:spPr>
          <a:xfrm>
            <a:off x="356068" y="2115348"/>
            <a:ext cx="2729914" cy="784830"/>
          </a:xfrm>
          <a:prstGeom prst="rect">
            <a:avLst/>
          </a:prstGeom>
          <a:noFill/>
        </p:spPr>
        <p:txBody>
          <a:bodyPr wrap="none" lIns="0" tIns="46800" rIns="0" rtlCol="0">
            <a:spAutoFit/>
          </a:bodyPr>
          <a:lstStyle/>
          <a:p>
            <a:r>
              <a:rPr lang="en-US" sz="4500">
                <a:latin typeface="+mj-lt"/>
              </a:rPr>
              <a:t>Contact us</a:t>
            </a:r>
            <a:endParaRPr lang="en-GB" sz="450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92169-00F7-334B-8377-A10B77135625}"/>
              </a:ext>
            </a:extLst>
          </p:cNvPr>
          <p:cNvSpPr txBox="1"/>
          <p:nvPr userDrawn="1"/>
        </p:nvSpPr>
        <p:spPr>
          <a:xfrm>
            <a:off x="370820" y="3041326"/>
            <a:ext cx="6029980" cy="30162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 Economics Limited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163 Eversholt Street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London NW1 1BU</a:t>
            </a: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United Kingdom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T: +44 (0)844 8000 254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dan.aylward-mills@vivideconomics.com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vivideconomics.com</a:t>
            </a:r>
            <a:endParaRPr kumimoji="0" lang="en-GB" sz="20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DDA6E-01FC-7D48-A7DA-3E030CB2914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292409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ABA4EA13-61C9-B645-BE3E-00614C36D19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59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356" y="3894467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or statement”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326B-7867-4B11-8BE3-9A6C522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542559"/>
          </a:xfrm>
          <a:prstGeom prst="rect">
            <a:avLst/>
          </a:prstGeom>
        </p:spPr>
        <p:txBody>
          <a:bodyPr lIns="0" tIns="46800" rIns="0" anchor="t" anchorCtr="0">
            <a:norm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71EAF41B-F551-403F-BFDC-C4EB6E58947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1D9B9-2AD0-45F7-B247-2A86B9152F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370786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VE Logo">
            <a:extLst>
              <a:ext uri="{FF2B5EF4-FFF2-40B4-BE49-F238E27FC236}">
                <a16:creationId xmlns:a16="http://schemas.microsoft.com/office/drawing/2014/main" id="{2E8F543E-6401-44C1-97E3-0A16973358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3868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9151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0B1A2C-D1AA-4D49-B010-F767F2C5B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5" y="487489"/>
            <a:ext cx="11520311" cy="6619164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F9A9603-E88C-A047-AEB1-2AA53DA2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668065"/>
          </a:xfrm>
          <a:prstGeom prst="rect">
            <a:avLst/>
          </a:prstGeom>
        </p:spPr>
        <p:txBody>
          <a:bodyPr lIns="0" tIns="46800" r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20" name="Graphic 10">
            <a:extLst>
              <a:ext uri="{FF2B5EF4-FFF2-40B4-BE49-F238E27FC236}">
                <a16:creationId xmlns:a16="http://schemas.microsoft.com/office/drawing/2014/main" id="{F266F42E-3386-8045-AB21-50885A1BC729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7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4D0010-1955-4E72-A5DF-7AE9532D8E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00498"/>
            <a:ext cx="10848974" cy="3696694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964267-5556-40C1-90C8-E12022D40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314" y="5092700"/>
            <a:ext cx="4220661" cy="1089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611384D-EF9A-8549-AEA2-3EF371DD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CD07CFE-6B8B-6241-9C6F-81B0811A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458BD2D-A80D-3243-9C34-537B24201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FB02529-CBAE-4F43-99A5-F022E18CA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69684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5FA84-FD73-45F8-9466-B50D96327075}"/>
              </a:ext>
            </a:extLst>
          </p:cNvPr>
          <p:cNvSpPr txBox="1"/>
          <p:nvPr userDrawn="1"/>
        </p:nvSpPr>
        <p:spPr>
          <a:xfrm>
            <a:off x="356068" y="2115348"/>
            <a:ext cx="2729914" cy="784830"/>
          </a:xfrm>
          <a:prstGeom prst="rect">
            <a:avLst/>
          </a:prstGeom>
          <a:noFill/>
        </p:spPr>
        <p:txBody>
          <a:bodyPr wrap="none" lIns="0" tIns="46800" rIns="0" rtlCol="0">
            <a:spAutoFit/>
          </a:bodyPr>
          <a:lstStyle/>
          <a:p>
            <a:r>
              <a:rPr lang="en-US" sz="4500">
                <a:solidFill>
                  <a:schemeClr val="bg1"/>
                </a:solidFill>
                <a:latin typeface="+mj-lt"/>
              </a:rPr>
              <a:t>Contact us</a:t>
            </a:r>
            <a:endParaRPr lang="en-GB" sz="4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92169-00F7-334B-8377-A10B77135625}"/>
              </a:ext>
            </a:extLst>
          </p:cNvPr>
          <p:cNvSpPr txBox="1"/>
          <p:nvPr userDrawn="1"/>
        </p:nvSpPr>
        <p:spPr>
          <a:xfrm>
            <a:off x="370820" y="3041326"/>
            <a:ext cx="3516546" cy="30162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 Economics Limited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163 Eversholt Street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London NW1 1BU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United Kingdom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T: +44 (0)844 8000 254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enquiries@vivideconomics.com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vivideconomics.com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DDA6E-01FC-7D48-A7DA-3E030CB2914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292409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ABA4EA13-61C9-B645-BE3E-00614C36D1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pic>
        <p:nvPicPr>
          <p:cNvPr id="8" name="VE Logo">
            <a:extLst>
              <a:ext uri="{FF2B5EF4-FFF2-40B4-BE49-F238E27FC236}">
                <a16:creationId xmlns:a16="http://schemas.microsoft.com/office/drawing/2014/main" id="{FFE5A456-E3CD-4215-96F2-5C16533F0C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3868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312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356" y="3894467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or statement”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326B-7867-4B11-8BE3-9A6C522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542559"/>
          </a:xfrm>
          <a:prstGeom prst="rect">
            <a:avLst/>
          </a:prstGeom>
        </p:spPr>
        <p:txBody>
          <a:bodyPr lIns="0" tIns="46800" rIns="0" anchor="t" anchorCtr="0">
            <a:norm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1D9B9-2AD0-45F7-B247-2A86B9152F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370786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phic 10">
            <a:extLst>
              <a:ext uri="{FF2B5EF4-FFF2-40B4-BE49-F238E27FC236}">
                <a16:creationId xmlns:a16="http://schemas.microsoft.com/office/drawing/2014/main" id="{FA937064-1AA2-456C-B927-CC607443ECF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02" y="2302373"/>
            <a:ext cx="142875" cy="419100"/>
          </a:xfrm>
          <a:prstGeom prst="rect">
            <a:avLst/>
          </a:prstGeom>
        </p:spPr>
      </p:pic>
      <p:pic>
        <p:nvPicPr>
          <p:cNvPr id="11" name="VE Logo">
            <a:extLst>
              <a:ext uri="{FF2B5EF4-FFF2-40B4-BE49-F238E27FC236}">
                <a16:creationId xmlns:a16="http://schemas.microsoft.com/office/drawing/2014/main" id="{463352D0-A2BD-4AC8-9F2B-5697CEAA4B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4622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937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F9A9603-E88C-A047-AEB1-2AA53DA2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668065"/>
          </a:xfrm>
          <a:prstGeom prst="rect">
            <a:avLst/>
          </a:prstGeom>
        </p:spPr>
        <p:txBody>
          <a:bodyPr lIns="0" tIns="46800" r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6CC6EAE1-5D12-4576-B2AC-B3345E6DF71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02" y="2302373"/>
            <a:ext cx="142875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3536F-7ED9-43ED-8325-E7630AD77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5" y="487489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43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4D0010-1955-4E72-A5DF-7AE9532D8E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00498"/>
            <a:ext cx="10848974" cy="3696694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964267-5556-40C1-90C8-E12022D40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314" y="5092700"/>
            <a:ext cx="4220661" cy="1089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611384D-EF9A-8549-AEA2-3EF371DD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CD07CFE-6B8B-6241-9C6F-81B0811A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458BD2D-A80D-3243-9C34-537B24201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FB02529-CBAE-4F43-99A5-F022E18CA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3442423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5FA84-FD73-45F8-9466-B50D96327075}"/>
              </a:ext>
            </a:extLst>
          </p:cNvPr>
          <p:cNvSpPr txBox="1"/>
          <p:nvPr userDrawn="1"/>
        </p:nvSpPr>
        <p:spPr>
          <a:xfrm>
            <a:off x="356068" y="2115348"/>
            <a:ext cx="2729914" cy="784830"/>
          </a:xfrm>
          <a:prstGeom prst="rect">
            <a:avLst/>
          </a:prstGeom>
          <a:noFill/>
        </p:spPr>
        <p:txBody>
          <a:bodyPr wrap="none" lIns="0" tIns="46800" rIns="0" rtlCol="0">
            <a:spAutoFit/>
          </a:bodyPr>
          <a:lstStyle/>
          <a:p>
            <a:r>
              <a:rPr lang="en-US" sz="4500">
                <a:solidFill>
                  <a:schemeClr val="bg1"/>
                </a:solidFill>
                <a:latin typeface="+mj-lt"/>
              </a:rPr>
              <a:t>Contact us</a:t>
            </a:r>
            <a:endParaRPr lang="en-GB" sz="4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92169-00F7-334B-8377-A10B77135625}"/>
              </a:ext>
            </a:extLst>
          </p:cNvPr>
          <p:cNvSpPr txBox="1"/>
          <p:nvPr userDrawn="1"/>
        </p:nvSpPr>
        <p:spPr>
          <a:xfrm>
            <a:off x="370820" y="3041326"/>
            <a:ext cx="3516546" cy="30162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 Economics Limited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163 Eversholt Street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London NW1 1BU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United Kingdom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T: +44 (0)844 8000 254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enquiries@vivideconomics.com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vivideconomics.com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DDA6E-01FC-7D48-A7DA-3E030CB2914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292409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ABA4EA13-61C9-B645-BE3E-00614C36D1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pic>
        <p:nvPicPr>
          <p:cNvPr id="7" name="VE Logo">
            <a:extLst>
              <a:ext uri="{FF2B5EF4-FFF2-40B4-BE49-F238E27FC236}">
                <a16:creationId xmlns:a16="http://schemas.microsoft.com/office/drawing/2014/main" id="{FC0E6046-F5C0-4E9D-BFC8-3B0EC7AED5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4622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51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0B1A2C-D1AA-4D49-B010-F767F2C5B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5" y="487489"/>
            <a:ext cx="11520311" cy="6619164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F9A9603-E88C-A047-AEB1-2AA53DA2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668065"/>
          </a:xfrm>
          <a:prstGeom prst="rect">
            <a:avLst/>
          </a:prstGeom>
        </p:spPr>
        <p:txBody>
          <a:bodyPr lIns="0" tIns="46800" rIns="0" anchor="t" anchorCtr="0">
            <a:noAutofit/>
          </a:bodyPr>
          <a:lstStyle>
            <a:lvl1pPr>
              <a:defRPr sz="4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20" name="Graphic 10">
            <a:extLst>
              <a:ext uri="{FF2B5EF4-FFF2-40B4-BE49-F238E27FC236}">
                <a16:creationId xmlns:a16="http://schemas.microsoft.com/office/drawing/2014/main" id="{F266F42E-3386-8045-AB21-50885A1BC729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999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AC3B964-9F06-441E-A3EE-C3E36B425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3356" y="3894467"/>
            <a:ext cx="9144000" cy="872426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“Quote or statement”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6326B-7867-4B11-8BE3-9A6C522D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542559"/>
          </a:xfrm>
          <a:prstGeom prst="rect">
            <a:avLst/>
          </a:prstGeom>
        </p:spPr>
        <p:txBody>
          <a:bodyPr lIns="0" tIns="46800" rIns="0" anchor="t" anchorCtr="0">
            <a:norm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21D9B9-2AD0-45F7-B247-2A86B9152F9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370786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Graphic 10">
            <a:extLst>
              <a:ext uri="{FF2B5EF4-FFF2-40B4-BE49-F238E27FC236}">
                <a16:creationId xmlns:a16="http://schemas.microsoft.com/office/drawing/2014/main" id="{FA937064-1AA2-456C-B927-CC607443ECF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02" y="2302373"/>
            <a:ext cx="142875" cy="419100"/>
          </a:xfrm>
          <a:prstGeom prst="rect">
            <a:avLst/>
          </a:prstGeom>
        </p:spPr>
      </p:pic>
      <p:pic>
        <p:nvPicPr>
          <p:cNvPr id="7" name="VE Logo">
            <a:extLst>
              <a:ext uri="{FF2B5EF4-FFF2-40B4-BE49-F238E27FC236}">
                <a16:creationId xmlns:a16="http://schemas.microsoft.com/office/drawing/2014/main" id="{6A4F46BC-FEFC-49D5-B292-3B4B360CC5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3868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1671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F9A9603-E88C-A047-AEB1-2AA53DA2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695" y="2132970"/>
            <a:ext cx="10415587" cy="1668065"/>
          </a:xfrm>
          <a:prstGeom prst="rect">
            <a:avLst/>
          </a:prstGeom>
        </p:spPr>
        <p:txBody>
          <a:bodyPr lIns="0" tIns="46800" r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6CC6EAE1-5D12-4576-B2AC-B3345E6DF718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402" y="2302373"/>
            <a:ext cx="142875" cy="419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93536F-7ED9-43ED-8325-E7630AD775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45" y="487489"/>
            <a:ext cx="11520311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35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4D0010-1955-4E72-A5DF-7AE9532D8E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00498"/>
            <a:ext cx="10848974" cy="3696694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964267-5556-40C1-90C8-E12022D40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314" y="5092700"/>
            <a:ext cx="4220661" cy="1089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611384D-EF9A-8549-AEA2-3EF371DD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CD07CFE-6B8B-6241-9C6F-81B0811A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458BD2D-A80D-3243-9C34-537B24201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FB02529-CBAE-4F43-99A5-F022E18CA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3007343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25FA84-FD73-45F8-9466-B50D96327075}"/>
              </a:ext>
            </a:extLst>
          </p:cNvPr>
          <p:cNvSpPr txBox="1"/>
          <p:nvPr userDrawn="1"/>
        </p:nvSpPr>
        <p:spPr>
          <a:xfrm>
            <a:off x="356068" y="2115348"/>
            <a:ext cx="2729914" cy="784830"/>
          </a:xfrm>
          <a:prstGeom prst="rect">
            <a:avLst/>
          </a:prstGeom>
          <a:noFill/>
        </p:spPr>
        <p:txBody>
          <a:bodyPr wrap="none" lIns="0" tIns="46800" rIns="0" rtlCol="0">
            <a:spAutoFit/>
          </a:bodyPr>
          <a:lstStyle/>
          <a:p>
            <a:r>
              <a:rPr lang="en-US" sz="4500">
                <a:solidFill>
                  <a:schemeClr val="bg1"/>
                </a:solidFill>
                <a:latin typeface="+mj-lt"/>
              </a:rPr>
              <a:t>Contact us</a:t>
            </a:r>
            <a:endParaRPr lang="en-GB" sz="4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F92169-00F7-334B-8377-A10B77135625}"/>
              </a:ext>
            </a:extLst>
          </p:cNvPr>
          <p:cNvSpPr txBox="1"/>
          <p:nvPr userDrawn="1"/>
        </p:nvSpPr>
        <p:spPr>
          <a:xfrm>
            <a:off x="370820" y="3041326"/>
            <a:ext cx="3516546" cy="30162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 Economics Limited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163 Eversholt Street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London NW1 1BU</a:t>
            </a: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United Kingdom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T: +44 (0)844 8000 254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enquiries@vivideconomics.com</a:t>
            </a: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216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vivideconomics.com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7DDA6E-01FC-7D48-A7DA-3E030CB2914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340" y="2924098"/>
            <a:ext cx="8136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Graphic 10">
            <a:extLst>
              <a:ext uri="{FF2B5EF4-FFF2-40B4-BE49-F238E27FC236}">
                <a16:creationId xmlns:a16="http://schemas.microsoft.com/office/drawing/2014/main" id="{ABA4EA13-61C9-B645-BE3E-00614C36D197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080" y="2339444"/>
            <a:ext cx="142875" cy="419100"/>
          </a:xfrm>
          <a:prstGeom prst="rect">
            <a:avLst/>
          </a:prstGeom>
        </p:spPr>
      </p:pic>
      <p:pic>
        <p:nvPicPr>
          <p:cNvPr id="8" name="VE Logo">
            <a:extLst>
              <a:ext uri="{FF2B5EF4-FFF2-40B4-BE49-F238E27FC236}">
                <a16:creationId xmlns:a16="http://schemas.microsoft.com/office/drawing/2014/main" id="{8FAE1370-91A1-4380-BB91-165143F1A2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 bwMode="auto">
          <a:xfrm>
            <a:off x="7722038" y="5863868"/>
            <a:ext cx="4168800" cy="643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36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9731-5858-4AC5-993B-169859DE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AEB88-F383-4D34-AD21-DA659DB8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1316539"/>
            <a:ext cx="10440000" cy="4950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AFB6CB2-D8D6-4473-B683-F5BC29185D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EC97B9FA-5ADA-4258-815C-196B4F38D1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73E42AE-6A0F-954F-8D06-976AAC074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F2AB7D-D693-D249-80A2-41D9D6D83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475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98DB-6185-1344-8629-81CAF8A94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076AF8E-2448-8C41-B7CE-241F260F2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470918-1D5C-BC4A-90E2-22AE0E7E9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2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tand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89731-5858-4AC5-993B-169859DE4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AEB88-F383-4D34-AD21-DA659DB8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56" y="2751138"/>
            <a:ext cx="10440000" cy="3522662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B6DEA73-59EA-4D70-911D-02CB3BAF9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3355" y="1316539"/>
            <a:ext cx="10440000" cy="1328737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90A654A9-0FE0-8647-B118-251AF45CB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11BC689-9334-3245-9FF1-930BB9047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B114CD6A-076B-3F41-9AD5-658AB0DD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B47DB74-7F5D-F948-8DD2-F2127C0B9D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902286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5317F8-ADCA-48D0-BC49-5704251A35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3356" y="1315810"/>
            <a:ext cx="10440000" cy="4957989"/>
          </a:xfrm>
        </p:spPr>
        <p:txBody>
          <a:bodyPr>
            <a:noAutofit/>
          </a:bodyPr>
          <a:lstStyle>
            <a:lvl1pPr marL="342900" indent="-342900">
              <a:lnSpc>
                <a:spcPts val="2640"/>
              </a:lnSpc>
              <a:spcBef>
                <a:spcPts val="2640"/>
              </a:spcBef>
              <a:buFont typeface="+mj-lt"/>
              <a:buAutoNum type="arabicPeriod"/>
              <a:defRPr sz="24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EF99F55-6A38-3240-832A-58890C0A17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14B9B41-9E55-7849-96A7-FE0DED3B8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81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FB56-01C0-43AE-A10D-87F27011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CF2527C-EAAA-8941-A9BC-D55EC2478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8CB0C18-C181-EF48-969B-C2729EBEF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16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32A17-B397-4C87-A54F-1E1392E74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4D0010-1955-4E72-A5DF-7AE9532D8ED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300498"/>
            <a:ext cx="10848974" cy="3696694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4964267-5556-40C1-90C8-E12022D40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628314" y="5092700"/>
            <a:ext cx="4220661" cy="1089025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611384D-EF9A-8549-AEA2-3EF371DDA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CD07CFE-6B8B-6241-9C6F-81B0811A5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D458BD2D-A80D-3243-9C34-537B24201B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3355" y="638333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Notes: 	Add notes for charts, figures and tables. Delete or leave placeholder text.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3FB02529-CBAE-4F43-99A5-F022E18CA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355" y="6543881"/>
            <a:ext cx="9036000" cy="16158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tabLst>
                <a:tab pos="538163" algn="l"/>
              </a:tabLst>
              <a:defRPr sz="105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Source:	Add source for charts, figures and tables. Delete or leave placeholder text.</a:t>
            </a:r>
          </a:p>
        </p:txBody>
      </p:sp>
    </p:spTree>
    <p:extLst>
      <p:ext uri="{BB962C8B-B14F-4D97-AF65-F5344CB8AC3E}">
        <p14:creationId xmlns:p14="http://schemas.microsoft.com/office/powerpoint/2010/main" val="172696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2FB56-01C0-43AE-A10D-87F270110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DF3FC69-F4D8-4005-83F5-053954CF7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2783" y="1305735"/>
            <a:ext cx="1630362" cy="1720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946941-C04A-4761-9606-27441B70C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783" y="3163888"/>
            <a:ext cx="4748212" cy="3109912"/>
          </a:xfrm>
        </p:spPr>
        <p:txBody>
          <a:bodyPr>
            <a:noAutofit/>
          </a:bodyPr>
          <a:lstStyle>
            <a:lvl1pPr>
              <a:lnSpc>
                <a:spcPts val="1800"/>
              </a:lnSpc>
              <a:defRPr sz="15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F93275-5F48-4C31-9F7D-EA69DE9BDD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094" y="1205906"/>
            <a:ext cx="2871787" cy="461665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013BE91-914E-4DB9-9575-2A816DCBA0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0093" y="1683731"/>
            <a:ext cx="2871787" cy="307777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5AFDC34C-010E-462A-B39A-835E32694D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7056" y="1305735"/>
            <a:ext cx="1630362" cy="17208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2EA34EA-7838-43DD-BE3F-97D285418A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77056" y="3163888"/>
            <a:ext cx="4748212" cy="3109912"/>
          </a:xfrm>
        </p:spPr>
        <p:txBody>
          <a:bodyPr>
            <a:noAutofit/>
          </a:bodyPr>
          <a:lstStyle>
            <a:lvl1pPr>
              <a:lnSpc>
                <a:spcPts val="1800"/>
              </a:lnSpc>
              <a:defRPr sz="1500"/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5676D2-75C0-4C3A-8402-947D9F3E40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4367" y="1205906"/>
            <a:ext cx="2871787" cy="461665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D933651-09F7-45D5-9BED-2B9407CE25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64366" y="1683731"/>
            <a:ext cx="2871787" cy="307777"/>
          </a:xfrm>
        </p:spPr>
        <p:txBody>
          <a:bodyPr>
            <a:no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0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AFF630DB-0367-2049-83A4-36376AE23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35D5BCD-315B-EC41-8EAB-748415CE7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2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sv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sv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13.sv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C60478-A9FE-453C-9143-4791C3535A2C}"/>
              </a:ext>
            </a:extLst>
          </p:cNvPr>
          <p:cNvSpPr/>
          <p:nvPr userDrawn="1"/>
        </p:nvSpPr>
        <p:spPr>
          <a:xfrm>
            <a:off x="11136923" y="0"/>
            <a:ext cx="1055077" cy="6858000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56" y="2744787"/>
            <a:ext cx="10440000" cy="352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429419"/>
            <a:ext cx="10440000" cy="6647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1D287-C8EB-43ED-A362-6DD25EB4CFF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807" y="1178067"/>
            <a:ext cx="10440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BAF83EC-4459-C444-9562-0063089F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C3215B99-C399-CB46-917A-F355D7C3CEC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9498416" y="6522162"/>
            <a:ext cx="1353601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88C6319-7C8A-EF4C-AD71-E2A3D860E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4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3" r:id="rId2"/>
    <p:sldLayoutId id="2147483737" r:id="rId3"/>
    <p:sldLayoutId id="2147483753" r:id="rId4"/>
    <p:sldLayoutId id="2147483738" r:id="rId5"/>
    <p:sldLayoutId id="2147483739" r:id="rId6"/>
    <p:sldLayoutId id="2147483740" r:id="rId7"/>
    <p:sldLayoutId id="2147483741" r:id="rId8"/>
    <p:sldLayoutId id="2147483743" r:id="rId9"/>
    <p:sldLayoutId id="2147483744" r:id="rId10"/>
    <p:sldLayoutId id="214748374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●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Symbol" panose="05050102010706020507" pitchFamily="18" charset="2"/>
        <a:buChar char="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○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 userDrawn="1">
          <p15:clr>
            <a:srgbClr val="F26B43"/>
          </p15:clr>
        </p15:guide>
        <p15:guide id="2" orient="horz" pos="297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729">
          <p15:clr>
            <a:srgbClr val="F26B43"/>
          </p15:clr>
        </p15:guide>
        <p15:guide id="5" pos="6834" userDrawn="1">
          <p15:clr>
            <a:srgbClr val="F26B43"/>
          </p15:clr>
        </p15:guide>
        <p15:guide id="6" orient="horz" pos="822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56" y="2744787"/>
            <a:ext cx="10440000" cy="352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429419"/>
            <a:ext cx="10440000" cy="6647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1D287-C8EB-43ED-A362-6DD25EB4CFF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807" y="1178067"/>
            <a:ext cx="10440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BAF83EC-4459-C444-9562-0063089F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88C6319-7C8A-EF4C-AD71-E2A3D860E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40ABDDEB-E8CD-4AA8-B6BB-5C8F4B06A7F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9498416" y="6522162"/>
            <a:ext cx="1353600" cy="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2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62" r:id="rId3"/>
    <p:sldLayoutId id="2147483765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●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Symbol" panose="05050102010706020507" pitchFamily="18" charset="2"/>
        <a:buChar char="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○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297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729">
          <p15:clr>
            <a:srgbClr val="F26B43"/>
          </p15:clr>
        </p15:guide>
        <p15:guide id="5" pos="6834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39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56" y="2744787"/>
            <a:ext cx="10440000" cy="352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429419"/>
            <a:ext cx="10440000" cy="6647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1D287-C8EB-43ED-A362-6DD25EB4CFF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807" y="1178067"/>
            <a:ext cx="10440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BAF83EC-4459-C444-9562-0063089F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88C6319-7C8A-EF4C-AD71-E2A3D860E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5028B28-B6E2-4EEB-BD35-529E13453D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98416" y="6522162"/>
            <a:ext cx="13536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1" r:id="rId3"/>
    <p:sldLayoutId id="214748377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●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Symbol" panose="05050102010706020507" pitchFamily="18" charset="2"/>
        <a:buChar char="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○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297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729">
          <p15:clr>
            <a:srgbClr val="F26B43"/>
          </p15:clr>
        </p15:guide>
        <p15:guide id="5" pos="6834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39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E77A4-B6BC-4508-AA79-83DFA639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3356" y="2744787"/>
            <a:ext cx="10440000" cy="35290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Level 3</a:t>
            </a:r>
          </a:p>
          <a:p>
            <a:pPr lvl="3"/>
            <a:r>
              <a:rPr lang="en-US"/>
              <a:t>Level 4</a:t>
            </a:r>
          </a:p>
          <a:p>
            <a:pPr lvl="4"/>
            <a:r>
              <a:rPr lang="en-US"/>
              <a:t>Level 5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B5010-27FE-43E2-A5AB-CDF6C73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56" y="429419"/>
            <a:ext cx="10440000" cy="6647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D1D287-C8EB-43ED-A362-6DD25EB4CFF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5807" y="1178067"/>
            <a:ext cx="10440000" cy="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1BAF83EC-4459-C444-9562-0063089F5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0800" y="6465387"/>
            <a:ext cx="1031199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2"/>
                </a:solidFill>
                <a:latin typeface="+mj-lt"/>
              </a:defRPr>
            </a:lvl1pPr>
          </a:lstStyle>
          <a:p>
            <a:fld id="{3DB1F6D6-261D-4B93-908D-DB25C66B7E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F88C6319-7C8A-EF4C-AD71-E2A3D860E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51" y="40482"/>
            <a:ext cx="4483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Vivid Economics:  NDC planning</a:t>
            </a:r>
            <a:endParaRPr lang="en-GB"/>
          </a:p>
        </p:txBody>
      </p:sp>
      <p:pic>
        <p:nvPicPr>
          <p:cNvPr id="9" name="VE Logo">
            <a:extLst>
              <a:ext uri="{FF2B5EF4-FFF2-40B4-BE49-F238E27FC236}">
                <a16:creationId xmlns:a16="http://schemas.microsoft.com/office/drawing/2014/main" id="{467FCB05-EBB0-475A-901F-5D129C7707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 bwMode="auto">
          <a:xfrm>
            <a:off x="9498416" y="6457362"/>
            <a:ext cx="1353600" cy="20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65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16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●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Symbol" panose="05050102010706020507" pitchFamily="18" charset="2"/>
        <a:buChar char="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○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ts val="2160"/>
        </a:lnSpc>
        <a:spcBef>
          <a:spcPts val="600"/>
        </a:spcBef>
        <a:buClr>
          <a:schemeClr val="accent2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orient="horz" pos="297">
          <p15:clr>
            <a:srgbClr val="F26B43"/>
          </p15:clr>
        </p15:guide>
        <p15:guide id="3" orient="horz" pos="4201">
          <p15:clr>
            <a:srgbClr val="F26B43"/>
          </p15:clr>
        </p15:guide>
        <p15:guide id="4" orient="horz" pos="1729">
          <p15:clr>
            <a:srgbClr val="F26B43"/>
          </p15:clr>
        </p15:guide>
        <p15:guide id="5" pos="6834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orient="horz" pos="39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customXml" Target="../ink/ink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>
            <a:extLst>
              <a:ext uri="{FF2B5EF4-FFF2-40B4-BE49-F238E27FC236}">
                <a16:creationId xmlns:a16="http://schemas.microsoft.com/office/drawing/2014/main" id="{20E5E263-E6BA-F74F-A8BC-CF983E77E873}"/>
              </a:ext>
            </a:extLst>
          </p:cNvPr>
          <p:cNvSpPr/>
          <p:nvPr/>
        </p:nvSpPr>
        <p:spPr>
          <a:xfrm>
            <a:off x="456855" y="1384300"/>
            <a:ext cx="1624952" cy="457212"/>
          </a:xfrm>
          <a:prstGeom prst="homePlate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Inputs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(Funding/Resources)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F694A-5C63-AE48-BCB1-C13B84604261}"/>
              </a:ext>
            </a:extLst>
          </p:cNvPr>
          <p:cNvSpPr/>
          <p:nvPr/>
        </p:nvSpPr>
        <p:spPr>
          <a:xfrm>
            <a:off x="456851" y="1937527"/>
            <a:ext cx="1613246" cy="760016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UKSPF </a:t>
            </a:r>
            <a:r>
              <a:rPr lang="en-US" sz="1200" b="1" dirty="0">
                <a:solidFill>
                  <a:schemeClr val="tx1"/>
                </a:solidFill>
              </a:rPr>
              <a:t>funding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£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ACB4FE8-2935-1D49-ABAA-D1A167B45F94}"/>
              </a:ext>
            </a:extLst>
          </p:cNvPr>
          <p:cNvSpPr/>
          <p:nvPr/>
        </p:nvSpPr>
        <p:spPr>
          <a:xfrm>
            <a:off x="468560" y="2839870"/>
            <a:ext cx="1613247" cy="817223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£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5295F9F-91A2-8644-9935-8BC0F00A0775}"/>
              </a:ext>
            </a:extLst>
          </p:cNvPr>
          <p:cNvSpPr/>
          <p:nvPr/>
        </p:nvSpPr>
        <p:spPr>
          <a:xfrm>
            <a:off x="454826" y="3799420"/>
            <a:ext cx="1615269" cy="896633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£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598C44-8D4D-6B4C-84A3-507E19404968}"/>
              </a:ext>
            </a:extLst>
          </p:cNvPr>
          <p:cNvSpPr/>
          <p:nvPr/>
        </p:nvSpPr>
        <p:spPr>
          <a:xfrm>
            <a:off x="456850" y="4838380"/>
            <a:ext cx="1613246" cy="102671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Other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£</a:t>
            </a:r>
          </a:p>
        </p:txBody>
      </p:sp>
      <p:sp>
        <p:nvSpPr>
          <p:cNvPr id="8" name="Chevron 7">
            <a:extLst>
              <a:ext uri="{FF2B5EF4-FFF2-40B4-BE49-F238E27FC236}">
                <a16:creationId xmlns:a16="http://schemas.microsoft.com/office/drawing/2014/main" id="{9C7B745E-3249-E447-96E2-A877689E5697}"/>
              </a:ext>
            </a:extLst>
          </p:cNvPr>
          <p:cNvSpPr/>
          <p:nvPr/>
        </p:nvSpPr>
        <p:spPr>
          <a:xfrm>
            <a:off x="2612468" y="1384299"/>
            <a:ext cx="1654731" cy="457205"/>
          </a:xfrm>
          <a:prstGeom prst="chevron">
            <a:avLst/>
          </a:prstGeom>
          <a:solidFill>
            <a:schemeClr val="accent1">
              <a:lumMod val="50000"/>
              <a:lumOff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Activities</a:t>
            </a:r>
          </a:p>
          <a:p>
            <a:pPr algn="ctr"/>
            <a:r>
              <a:rPr lang="en-US" sz="1100" b="1" dirty="0"/>
              <a:t>(Monitor)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D56C752-B75F-1C40-B7F8-8D38E00D2710}"/>
              </a:ext>
            </a:extLst>
          </p:cNvPr>
          <p:cNvSpPr/>
          <p:nvPr/>
        </p:nvSpPr>
        <p:spPr>
          <a:xfrm>
            <a:off x="2582415" y="4598510"/>
            <a:ext cx="1651882" cy="698508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84853B8-77BE-7B4D-86A5-21E5656BF8E1}"/>
              </a:ext>
            </a:extLst>
          </p:cNvPr>
          <p:cNvSpPr/>
          <p:nvPr/>
        </p:nvSpPr>
        <p:spPr>
          <a:xfrm>
            <a:off x="2612469" y="1933712"/>
            <a:ext cx="1600999" cy="706622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7" name="Chevron 56">
            <a:extLst>
              <a:ext uri="{FF2B5EF4-FFF2-40B4-BE49-F238E27FC236}">
                <a16:creationId xmlns:a16="http://schemas.microsoft.com/office/drawing/2014/main" id="{2CA3BF8E-2BA6-324A-A49A-F87FA401E556}"/>
              </a:ext>
            </a:extLst>
          </p:cNvPr>
          <p:cNvSpPr/>
          <p:nvPr/>
        </p:nvSpPr>
        <p:spPr>
          <a:xfrm>
            <a:off x="4859707" y="1384299"/>
            <a:ext cx="1942202" cy="468259"/>
          </a:xfrm>
          <a:prstGeom prst="chevron">
            <a:avLst/>
          </a:prstGeom>
          <a:solidFill>
            <a:schemeClr val="accent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Outputs</a:t>
            </a:r>
          </a:p>
          <a:p>
            <a:pPr algn="ctr"/>
            <a:r>
              <a:rPr lang="en-US" sz="1100" b="1" dirty="0"/>
              <a:t>(Quantify &amp; Monitor)</a:t>
            </a:r>
            <a:endParaRPr lang="en-US" sz="1100" b="1" dirty="0">
              <a:cs typeface="Calibri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09B161C-29F3-1641-83AC-E4529DF30514}"/>
              </a:ext>
            </a:extLst>
          </p:cNvPr>
          <p:cNvSpPr/>
          <p:nvPr/>
        </p:nvSpPr>
        <p:spPr>
          <a:xfrm>
            <a:off x="4854996" y="2498397"/>
            <a:ext cx="1780871" cy="468193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5ABC8F0-09F9-9F40-A3BE-2CCAB66ECAB2}"/>
              </a:ext>
            </a:extLst>
          </p:cNvPr>
          <p:cNvSpPr/>
          <p:nvPr/>
        </p:nvSpPr>
        <p:spPr>
          <a:xfrm>
            <a:off x="4869565" y="3664884"/>
            <a:ext cx="1780872" cy="578327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2F812B-E20F-2147-9D69-8504B5FF10CC}"/>
              </a:ext>
            </a:extLst>
          </p:cNvPr>
          <p:cNvSpPr/>
          <p:nvPr/>
        </p:nvSpPr>
        <p:spPr>
          <a:xfrm>
            <a:off x="7513880" y="1960073"/>
            <a:ext cx="1619607" cy="468256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8" name="Chevron 57">
            <a:extLst>
              <a:ext uri="{FF2B5EF4-FFF2-40B4-BE49-F238E27FC236}">
                <a16:creationId xmlns:a16="http://schemas.microsoft.com/office/drawing/2014/main" id="{EF85BB3F-16DD-B14B-ACAC-56BD02299F51}"/>
              </a:ext>
            </a:extLst>
          </p:cNvPr>
          <p:cNvSpPr/>
          <p:nvPr/>
        </p:nvSpPr>
        <p:spPr>
          <a:xfrm>
            <a:off x="7513880" y="1398317"/>
            <a:ext cx="1828272" cy="468256"/>
          </a:xfrm>
          <a:prstGeom prst="chevron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Outcomes</a:t>
            </a:r>
          </a:p>
          <a:p>
            <a:pPr algn="ctr"/>
            <a:r>
              <a:rPr lang="en-US" sz="1050" b="1" dirty="0"/>
              <a:t>(Monitor &amp; Evaluate)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BB84A9A-38C3-E24E-8DBC-A1134FB0F4E8}"/>
              </a:ext>
            </a:extLst>
          </p:cNvPr>
          <p:cNvSpPr/>
          <p:nvPr/>
        </p:nvSpPr>
        <p:spPr>
          <a:xfrm>
            <a:off x="7520242" y="2511653"/>
            <a:ext cx="1613245" cy="47881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6F2CC03-D567-6B4B-A11E-60905A0FB819}"/>
              </a:ext>
            </a:extLst>
          </p:cNvPr>
          <p:cNvSpPr/>
          <p:nvPr/>
        </p:nvSpPr>
        <p:spPr>
          <a:xfrm>
            <a:off x="4854996" y="1970688"/>
            <a:ext cx="1780872" cy="45526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7D0AD24-95F4-CA42-8D16-28F771A17731}"/>
              </a:ext>
            </a:extLst>
          </p:cNvPr>
          <p:cNvSpPr/>
          <p:nvPr/>
        </p:nvSpPr>
        <p:spPr>
          <a:xfrm>
            <a:off x="7517060" y="4324568"/>
            <a:ext cx="1613245" cy="557686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E8FBA95-2E62-4A3D-81C6-C6F18CAC705D}"/>
              </a:ext>
            </a:extLst>
          </p:cNvPr>
          <p:cNvSpPr/>
          <p:nvPr/>
        </p:nvSpPr>
        <p:spPr>
          <a:xfrm>
            <a:off x="4862761" y="3013125"/>
            <a:ext cx="1780871" cy="57982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8E099AE7-342D-4A3A-8742-437FE49CDA23}"/>
              </a:ext>
            </a:extLst>
          </p:cNvPr>
          <p:cNvSpPr/>
          <p:nvPr/>
        </p:nvSpPr>
        <p:spPr>
          <a:xfrm>
            <a:off x="7513880" y="3039359"/>
            <a:ext cx="1589878" cy="579421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4B886A8-7F51-406F-9666-A95E6088CD61}"/>
              </a:ext>
            </a:extLst>
          </p:cNvPr>
          <p:cNvSpPr/>
          <p:nvPr/>
        </p:nvSpPr>
        <p:spPr>
          <a:xfrm>
            <a:off x="2605489" y="3754967"/>
            <a:ext cx="1611222" cy="644007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9B14015-03A0-4F29-B27A-B698BA71E87A}"/>
              </a:ext>
            </a:extLst>
          </p:cNvPr>
          <p:cNvSpPr/>
          <p:nvPr/>
        </p:nvSpPr>
        <p:spPr>
          <a:xfrm>
            <a:off x="4862761" y="4321671"/>
            <a:ext cx="1780872" cy="562848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29035661-59A1-464C-A3BA-5BDCC655AD0E}"/>
              </a:ext>
            </a:extLst>
          </p:cNvPr>
          <p:cNvSpPr/>
          <p:nvPr/>
        </p:nvSpPr>
        <p:spPr>
          <a:xfrm>
            <a:off x="4854996" y="4971937"/>
            <a:ext cx="1780872" cy="550035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AB5D07BC-62DA-4ED6-B8F2-9D0754208E16}"/>
              </a:ext>
            </a:extLst>
          </p:cNvPr>
          <p:cNvSpPr/>
          <p:nvPr/>
        </p:nvSpPr>
        <p:spPr>
          <a:xfrm>
            <a:off x="4853485" y="5618418"/>
            <a:ext cx="1780872" cy="537123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371D04-9BAB-411C-AA5A-4F85F3587351}"/>
              </a:ext>
            </a:extLst>
          </p:cNvPr>
          <p:cNvSpPr/>
          <p:nvPr/>
        </p:nvSpPr>
        <p:spPr>
          <a:xfrm>
            <a:off x="7513880" y="3671427"/>
            <a:ext cx="1589878" cy="586389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412C7B-50F7-4E64-9FB3-A8C2FE7F728D}"/>
                  </a:ext>
                </a:extLst>
              </p14:cNvPr>
              <p14:cNvContentPartPr/>
              <p14:nvPr/>
            </p14:nvContentPartPr>
            <p14:xfrm>
              <a:off x="8728783" y="6514620"/>
              <a:ext cx="2385720" cy="2588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412C7B-50F7-4E64-9FB3-A8C2FE7F72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19783" y="6505620"/>
                <a:ext cx="240336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3C898B6-706D-468C-A792-C85E2FA7B71A}"/>
                  </a:ext>
                </a:extLst>
              </p14:cNvPr>
              <p14:cNvContentPartPr/>
              <p14:nvPr/>
            </p14:nvContentPartPr>
            <p14:xfrm>
              <a:off x="10074463" y="6596700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3C898B6-706D-468C-A792-C85E2FA7B7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11463" y="65337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1954566-9603-4158-A13B-65FED48F2EC3}"/>
                  </a:ext>
                </a:extLst>
              </p14:cNvPr>
              <p14:cNvContentPartPr/>
              <p14:nvPr/>
            </p14:nvContentPartPr>
            <p14:xfrm>
              <a:off x="3756351" y="6045086"/>
              <a:ext cx="7240680" cy="681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1954566-9603-4158-A13B-65FED48F2EC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93351" y="5982119"/>
                <a:ext cx="7366320" cy="807414"/>
              </a:xfrm>
              <a:prstGeom prst="rect">
                <a:avLst/>
              </a:prstGeom>
            </p:spPr>
          </p:pic>
        </mc:Fallback>
      </mc:AlternateContent>
      <p:sp>
        <p:nvSpPr>
          <p:cNvPr id="121" name="Rectangle 120">
            <a:extLst>
              <a:ext uri="{FF2B5EF4-FFF2-40B4-BE49-F238E27FC236}">
                <a16:creationId xmlns:a16="http://schemas.microsoft.com/office/drawing/2014/main" id="{67EE6A63-2EFB-4162-842D-79057718FEA7}"/>
              </a:ext>
            </a:extLst>
          </p:cNvPr>
          <p:cNvSpPr/>
          <p:nvPr/>
        </p:nvSpPr>
        <p:spPr>
          <a:xfrm>
            <a:off x="7520242" y="4942703"/>
            <a:ext cx="1613245" cy="550035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CEB8E9F-BB17-4266-B308-1CB490314AAD}"/>
              </a:ext>
            </a:extLst>
          </p:cNvPr>
          <p:cNvSpPr/>
          <p:nvPr/>
        </p:nvSpPr>
        <p:spPr>
          <a:xfrm>
            <a:off x="7520242" y="5588042"/>
            <a:ext cx="1613245" cy="523113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50D8C6-6D4D-4E8B-B9E8-528C324FF4DB}"/>
              </a:ext>
            </a:extLst>
          </p:cNvPr>
          <p:cNvSpPr/>
          <p:nvPr/>
        </p:nvSpPr>
        <p:spPr>
          <a:xfrm>
            <a:off x="2605489" y="2839870"/>
            <a:ext cx="1601426" cy="753075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637300A-6082-4360-B271-A958FDBE3C85}"/>
              </a:ext>
            </a:extLst>
          </p:cNvPr>
          <p:cNvSpPr/>
          <p:nvPr/>
        </p:nvSpPr>
        <p:spPr>
          <a:xfrm>
            <a:off x="2584835" y="5473702"/>
            <a:ext cx="1649462" cy="681840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AB839F-423D-62AC-EF0A-0B8D3A605BAD}"/>
              </a:ext>
            </a:extLst>
          </p:cNvPr>
          <p:cNvSpPr txBox="1"/>
          <p:nvPr/>
        </p:nvSpPr>
        <p:spPr>
          <a:xfrm>
            <a:off x="454826" y="581891"/>
            <a:ext cx="16132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Inputs are:</a:t>
            </a:r>
          </a:p>
          <a:p>
            <a:r>
              <a:rPr lang="en-GB" sz="1100" b="1" dirty="0"/>
              <a:t>Funding</a:t>
            </a:r>
          </a:p>
          <a:p>
            <a:r>
              <a:rPr lang="en-GB" sz="1100" b="1" dirty="0"/>
              <a:t>Resources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67CDDA-A634-47B9-762E-61D858181DE8}"/>
              </a:ext>
            </a:extLst>
          </p:cNvPr>
          <p:cNvSpPr txBox="1"/>
          <p:nvPr/>
        </p:nvSpPr>
        <p:spPr>
          <a:xfrm>
            <a:off x="2612468" y="738909"/>
            <a:ext cx="16547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What will be delivered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C236C-32F1-FD83-9DB3-10993B33D8D5}"/>
              </a:ext>
            </a:extLst>
          </p:cNvPr>
          <p:cNvSpPr txBox="1"/>
          <p:nvPr/>
        </p:nvSpPr>
        <p:spPr>
          <a:xfrm>
            <a:off x="4811595" y="493050"/>
            <a:ext cx="19840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What will be the direct result of the activities (note outputs relevant to investment priority)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108AF9-0C53-37BA-2B41-435388F2F18A}"/>
              </a:ext>
            </a:extLst>
          </p:cNvPr>
          <p:cNvSpPr txBox="1"/>
          <p:nvPr/>
        </p:nvSpPr>
        <p:spPr>
          <a:xfrm>
            <a:off x="7513880" y="581891"/>
            <a:ext cx="1828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/>
              <a:t>Results or changes produced by the intervention</a:t>
            </a:r>
          </a:p>
        </p:txBody>
      </p:sp>
    </p:spTree>
    <p:extLst>
      <p:ext uri="{BB962C8B-B14F-4D97-AF65-F5344CB8AC3E}">
        <p14:creationId xmlns:p14="http://schemas.microsoft.com/office/powerpoint/2010/main" val="1438807188"/>
      </p:ext>
    </p:extLst>
  </p:cSld>
  <p:clrMapOvr>
    <a:masterClrMapping/>
  </p:clrMapOvr>
</p:sld>
</file>

<file path=ppt/theme/theme1.xml><?xml version="1.0" encoding="utf-8"?>
<a:theme xmlns:a="http://schemas.openxmlformats.org/drawingml/2006/main" name="Vivid Economics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VE PwP">
      <a:majorFont>
        <a:latin typeface="Nordique Pro Semibold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220 Presentation.potx" id="{01462D45-E397-475A-9156-263A35D61AF0}" vid="{DD0471DC-1A2A-456B-9B58-59F2D3A7664F}"/>
    </a:ext>
  </a:extLst>
</a:theme>
</file>

<file path=ppt/theme/theme2.xml><?xml version="1.0" encoding="utf-8"?>
<a:theme xmlns:a="http://schemas.openxmlformats.org/drawingml/2006/main" name="Blue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VE PwP">
      <a:majorFont>
        <a:latin typeface="Nordique Pro Semibold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220 Presentation.potx" id="{01462D45-E397-475A-9156-263A35D61AF0}" vid="{DD0471DC-1A2A-456B-9B58-59F2D3A7664F}"/>
    </a:ext>
  </a:extLst>
</a:theme>
</file>

<file path=ppt/theme/theme3.xml><?xml version="1.0" encoding="utf-8"?>
<a:theme xmlns:a="http://schemas.openxmlformats.org/drawingml/2006/main" name="Teal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VE PwP">
      <a:majorFont>
        <a:latin typeface="Nordique Pro Semibold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220 Presentation.potx" id="{01462D45-E397-475A-9156-263A35D61AF0}" vid="{DD0471DC-1A2A-456B-9B58-59F2D3A7664F}"/>
    </a:ext>
  </a:extLst>
</a:theme>
</file>

<file path=ppt/theme/theme4.xml><?xml version="1.0" encoding="utf-8"?>
<a:theme xmlns:a="http://schemas.openxmlformats.org/drawingml/2006/main" name="Black">
  <a:themeElements>
    <a:clrScheme name="Vivid Economics 2">
      <a:dk1>
        <a:sysClr val="windowText" lastClr="000000"/>
      </a:dk1>
      <a:lt1>
        <a:sysClr val="window" lastClr="FFFFFF"/>
      </a:lt1>
      <a:dk2>
        <a:srgbClr val="111820"/>
      </a:dk2>
      <a:lt2>
        <a:srgbClr val="DBD9D6"/>
      </a:lt2>
      <a:accent1>
        <a:srgbClr val="002D5C"/>
      </a:accent1>
      <a:accent2>
        <a:srgbClr val="00BFD6"/>
      </a:accent2>
      <a:accent3>
        <a:srgbClr val="D7006D"/>
      </a:accent3>
      <a:accent4>
        <a:srgbClr val="215732"/>
      </a:accent4>
      <a:accent5>
        <a:srgbClr val="99999A"/>
      </a:accent5>
      <a:accent6>
        <a:srgbClr val="DAAA00"/>
      </a:accent6>
      <a:hlink>
        <a:srgbClr val="0563C1"/>
      </a:hlink>
      <a:folHlink>
        <a:srgbClr val="954F72"/>
      </a:folHlink>
    </a:clrScheme>
    <a:fontScheme name="VE PwP">
      <a:majorFont>
        <a:latin typeface="Nordique Pro Semibold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220 Presentation.potx" id="{01462D45-E397-475A-9156-263A35D61AF0}" vid="{DD0471DC-1A2A-456B-9B58-59F2D3A7664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0A9C703-EE1F-4206-8E50-8A89BA5C39CA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37C370094A947B45A665807D95A87" ma:contentTypeVersion="23" ma:contentTypeDescription="Create a new document." ma:contentTypeScope="" ma:versionID="ffb61a11bb35891ad83c8b9522fbf85e">
  <xsd:schema xmlns:xsd="http://www.w3.org/2001/XMLSchema" xmlns:xs="http://www.w3.org/2001/XMLSchema" xmlns:p="http://schemas.microsoft.com/office/2006/metadata/properties" xmlns:ns2="c51e0c16-3c70-4bed-930f-b02839d0dd8b" xmlns:ns3="5f308053-a768-43f1-bf66-06210bb74c0d" targetNamespace="http://schemas.microsoft.com/office/2006/metadata/properties" ma:root="true" ma:fieldsID="8b51d3c14a2a48c9c53dbea8ab23cea7" ns2:_="" ns3:_="">
    <xsd:import namespace="c51e0c16-3c70-4bed-930f-b02839d0dd8b"/>
    <xsd:import namespace="5f308053-a768-43f1-bf66-06210bb74c0d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Lin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1e0c16-3c70-4bed-930f-b02839d0dd8b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34afddb5-dc7d-4a25-90c0-e68c37b0a60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" ma:index="30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08053-a768-43f1-bf66-06210bb74c0d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3247f23-7141-4778-a08d-7843529ef0d0}" ma:internalName="TaxCatchAll" ma:showField="CatchAllData" ma:web="5f308053-a768-43f1-bf66-06210bb74c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c51e0c16-3c70-4bed-930f-b02839d0dd8b" xsi:nil="true"/>
    <MigrationWizId xmlns="c51e0c16-3c70-4bed-930f-b02839d0dd8b" xsi:nil="true"/>
    <MigrationWizIdPermissions xmlns="c51e0c16-3c70-4bed-930f-b02839d0dd8b" xsi:nil="true"/>
    <MigrationWizIdDocumentLibraryPermissions xmlns="c51e0c16-3c70-4bed-930f-b02839d0dd8b" xsi:nil="true"/>
    <MigrationWizIdSecurityGroups xmlns="c51e0c16-3c70-4bed-930f-b02839d0dd8b" xsi:nil="true"/>
    <TaxCatchAll xmlns="5f308053-a768-43f1-bf66-06210bb74c0d" xsi:nil="true"/>
    <lcf76f155ced4ddcb4097134ff3c332f xmlns="c51e0c16-3c70-4bed-930f-b02839d0dd8b">
      <Terms xmlns="http://schemas.microsoft.com/office/infopath/2007/PartnerControls"/>
    </lcf76f155ced4ddcb4097134ff3c332f>
    <_Flow_SignoffStatus xmlns="c51e0c16-3c70-4bed-930f-b02839d0dd8b" xsi:nil="true"/>
    <Link xmlns="c51e0c16-3c70-4bed-930f-b02839d0dd8b">
      <Url xsi:nil="true"/>
      <Description xsi:nil="true"/>
    </Link>
  </documentManagement>
</p:properties>
</file>

<file path=customXml/itemProps1.xml><?xml version="1.0" encoding="utf-8"?>
<ds:datastoreItem xmlns:ds="http://schemas.openxmlformats.org/officeDocument/2006/customXml" ds:itemID="{94B85B1F-87CA-4484-845D-C1868EDBF9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57B16F-0A85-400F-9E8F-7D53090314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1e0c16-3c70-4bed-930f-b02839d0dd8b"/>
    <ds:schemaRef ds:uri="5f308053-a768-43f1-bf66-06210bb74c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547CB84-1853-473F-A2ED-EF0702EDA88C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c55c7ca2-aa95-49ba-8b0a-d8ccd92c02a9"/>
    <ds:schemaRef ds:uri="http://schemas.openxmlformats.org/package/2006/metadata/core-properties"/>
    <ds:schemaRef ds:uri="174c35a1-810d-433e-8b01-f77c1de01f94"/>
    <ds:schemaRef ds:uri="http://purl.org/dc/dcmitype/"/>
    <ds:schemaRef ds:uri="c51e0c16-3c70-4bed-930f-b02839d0dd8b"/>
    <ds:schemaRef ds:uri="5f308053-a768-43f1-bf66-06210bb74c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Vivid Economics</Template>
  <TotalTime>13254</TotalTime>
  <Words>115</Words>
  <Application>Microsoft Office PowerPoint</Application>
  <PresentationFormat>Widescreen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 Light</vt:lpstr>
      <vt:lpstr>Symbol</vt:lpstr>
      <vt:lpstr>Calibri</vt:lpstr>
      <vt:lpstr>Nordique Pro Semibold</vt:lpstr>
      <vt:lpstr>Vivid Economics</vt:lpstr>
      <vt:lpstr>Blue</vt:lpstr>
      <vt:lpstr>Teal</vt:lpstr>
      <vt:lpstr>Black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Westcott</dc:creator>
  <cp:lastModifiedBy>Sue Donnelly</cp:lastModifiedBy>
  <cp:revision>79</cp:revision>
  <dcterms:created xsi:type="dcterms:W3CDTF">2019-01-15T12:11:09Z</dcterms:created>
  <dcterms:modified xsi:type="dcterms:W3CDTF">2023-03-15T15:15:14Z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0x010100A3B37C370094A947B45A665807D95A87</vt:lpwstr>
  </property>
  <property fmtid="{D5CDD505-2E9C-101B-9397-08002B2CF9AE}" pid="3" name="MSIP_Label_ba62f585-b40f-4ab9-bafe-39150f03d124_Enabled">
    <vt:lpwstr>true</vt:lpwstr>
  </property>
  <property fmtid="{D5CDD505-2E9C-101B-9397-08002B2CF9AE}" pid="4" name="MSIP_Label_ba62f585-b40f-4ab9-bafe-39150f03d124_SetDate">
    <vt:lpwstr>2020-06-25T13:23:35Z</vt:lpwstr>
  </property>
  <property fmtid="{D5CDD505-2E9C-101B-9397-08002B2CF9AE}" pid="5" name="MSIP_Label_ba62f585-b40f-4ab9-bafe-39150f03d124_Method">
    <vt:lpwstr>Standard</vt:lpwstr>
  </property>
  <property fmtid="{D5CDD505-2E9C-101B-9397-08002B2CF9AE}" pid="6" name="MSIP_Label_ba62f585-b40f-4ab9-bafe-39150f03d124_Name">
    <vt:lpwstr>OFFICIAL</vt:lpwstr>
  </property>
  <property fmtid="{D5CDD505-2E9C-101B-9397-08002B2CF9AE}" pid="7" name="MSIP_Label_ba62f585-b40f-4ab9-bafe-39150f03d124_SiteId">
    <vt:lpwstr>cbac7005-02c1-43eb-b497-e6492d1b2dd8</vt:lpwstr>
  </property>
  <property fmtid="{D5CDD505-2E9C-101B-9397-08002B2CF9AE}" pid="8" name="MSIP_Label_ba62f585-b40f-4ab9-bafe-39150f03d124_ActionId">
    <vt:lpwstr>112d8248-6884-44ff-a8ba-00004c3dfedb</vt:lpwstr>
  </property>
  <property fmtid="{D5CDD505-2E9C-101B-9397-08002B2CF9AE}" pid="9" name="MSIP_Label_ba62f585-b40f-4ab9-bafe-39150f03d124_ContentBits">
    <vt:lpwstr>0</vt:lpwstr>
  </property>
  <property fmtid="{D5CDD505-2E9C-101B-9397-08002B2CF9AE}" pid="10" name="MediaServiceImageTags">
    <vt:lpwstr/>
  </property>
</Properties>
</file>